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handoutMasterIdLst>
    <p:handoutMasterId r:id="rId20"/>
  </p:handout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custDataLst>
    <p:tags r:id="rId2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11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7D6211-E980-4012-A8EE-51EBCC8B1A8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0405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1476375" y="404813"/>
            <a:ext cx="7920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FF3300"/>
                </a:solidFill>
                <a:latin typeface="宋体" pitchFamily="2" charset="-122"/>
              </a:rPr>
              <a:t>学科网</a:t>
            </a:r>
            <a:r>
              <a:rPr lang="en-US" sz="2000" b="1">
                <a:solidFill>
                  <a:srgbClr val="FF3300"/>
                </a:solidFill>
                <a:latin typeface="宋体" pitchFamily="2" charset="-122"/>
              </a:rPr>
              <a:t>(</a:t>
            </a:r>
            <a:r>
              <a:rPr lang="en-US" b="1">
                <a:solidFill>
                  <a:srgbClr val="FF3300"/>
                </a:solidFill>
              </a:rPr>
              <a:t>ZXXK.COM</a:t>
            </a:r>
            <a:r>
              <a:rPr lang="en-US"/>
              <a:t> </a:t>
            </a:r>
            <a:r>
              <a:rPr lang="zh-CN" altLang="en-US" sz="2000" b="1">
                <a:solidFill>
                  <a:srgbClr val="FF3300"/>
                </a:solidFill>
                <a:latin typeface="宋体" pitchFamily="2" charset="-122"/>
              </a:rPr>
              <a:t>）</a:t>
            </a:r>
            <a:r>
              <a:rPr lang="en-US" sz="2000" b="1">
                <a:solidFill>
                  <a:srgbClr val="FF3300"/>
                </a:solidFill>
                <a:latin typeface="宋体" pitchFamily="2" charset="-122"/>
              </a:rPr>
              <a:t>-</a:t>
            </a:r>
            <a:r>
              <a:rPr lang="zh-CN" altLang="en-US" sz="2000" b="1">
                <a:solidFill>
                  <a:srgbClr val="FF3300"/>
                </a:solidFill>
                <a:latin typeface="宋体" pitchFamily="2" charset="-122"/>
              </a:rPr>
              <a:t>网校通名校系列资料</a:t>
            </a:r>
            <a:r>
              <a:rPr lang="zh-CN" altLang="en-US" sz="2000">
                <a:latin typeface="宋体" pitchFamily="2" charset="-122"/>
              </a:rPr>
              <a:t>上学科网，下精品资料</a:t>
            </a:r>
            <a:r>
              <a:rPr lang="zh-CN" altLang="en-US" sz="2000"/>
              <a:t>！</a:t>
            </a:r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4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805488"/>
            <a:ext cx="1296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4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63496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266A0E7-E39C-4737-B472-B54F6F2A7879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63497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3498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B21DDF3-B434-4B8D-8EF9-43FF6CA10213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6C49BA-FFF3-4720-BE76-A2622D5C9BBF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AD372-CD45-4ED5-B75E-99887EF2498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84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15113" y="260350"/>
            <a:ext cx="2071687" cy="58658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260350"/>
            <a:ext cx="6067425" cy="58658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13BDB0-C03A-4716-BC56-D6940CD6118C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C5C94-DC73-4F6B-A908-611FBAA7B2A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851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AD3D03-4AD5-47E5-AC0B-A71D19E050CC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83869-13EE-4EFD-BF71-BD511DE5821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75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AA3174-4F1E-459D-9DB8-4C637C4BB5DE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1CD7F-EB5A-4C63-8295-786629F717B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72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245314-3622-407E-A439-1EC929D24F44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FFB4C-A485-41DA-92C7-819C9A257782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517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A2530D-89C7-40E4-8198-49B688AC9E76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12F52-4AAA-436A-8B6A-84A5529B8FF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489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CF54A2-6D64-4811-B3C6-2119B457A253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00397-BBBE-424E-A240-F2A095D2DCE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8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259D52-BDC7-4A35-9BE8-194D48D95C47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32BCC-B5E7-43FA-81F1-BD3E0B06788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56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FCB1C6-9E7C-4A6F-BA4B-7A3DB9F8E805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EBD05-EBC6-45B9-95B0-7A36A864778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050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3D6AA6-B1BB-419C-9977-7B900B9C24A2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B514D-1690-432F-BCD3-E27A50C9C96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99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49950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296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1476375" y="404813"/>
            <a:ext cx="79200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F3300"/>
                </a:solidFill>
              </a:rPr>
              <a:t>学科网</a:t>
            </a:r>
            <a:r>
              <a:rPr lang="en-US" b="1">
                <a:solidFill>
                  <a:srgbClr val="FF3300"/>
                </a:solidFill>
              </a:rPr>
              <a:t>(ZXXK.COM</a:t>
            </a:r>
            <a:r>
              <a:rPr lang="en-US"/>
              <a:t> </a:t>
            </a:r>
            <a:r>
              <a:rPr lang="zh-CN" altLang="en-US" b="1">
                <a:solidFill>
                  <a:srgbClr val="FF3300"/>
                </a:solidFill>
              </a:rPr>
              <a:t>）</a:t>
            </a:r>
            <a:r>
              <a:rPr lang="en-US" b="1">
                <a:solidFill>
                  <a:srgbClr val="FF3300"/>
                </a:solidFill>
              </a:rPr>
              <a:t>-</a:t>
            </a:r>
            <a:r>
              <a:rPr lang="zh-CN" altLang="en-US" b="1">
                <a:solidFill>
                  <a:srgbClr val="FF3300"/>
                </a:solidFill>
              </a:rPr>
              <a:t>网校通名校系列资料</a:t>
            </a:r>
            <a:r>
              <a:rPr lang="zh-CN" altLang="en-US"/>
              <a:t>上学科网，下精品资料！</a:t>
            </a:r>
          </a:p>
          <a:p>
            <a:pPr>
              <a:spcBef>
                <a:spcPct val="50000"/>
              </a:spcBef>
            </a:pPr>
            <a:endParaRPr lang="zh-CN" altLang="en-US" sz="2000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2603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247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135C352-F33D-460A-AE38-DF8324E9AB40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6247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247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6CFE36-44A9-41F7-AA65-CEF3FF871B45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1331913" y="1700213"/>
            <a:ext cx="640873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99"/>
                </a:solidFill>
              </a:rPr>
              <a:t>Unit 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I’m watching TV. </a:t>
            </a: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3348038" y="4149725"/>
            <a:ext cx="2447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Self check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39763" y="658813"/>
            <a:ext cx="8351837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Times New Roman" pitchFamily="18" charset="0"/>
              </a:rPr>
              <a:t>4. </a:t>
            </a:r>
            <a:r>
              <a:rPr lang="zh-CN" altLang="en-US" sz="3200" b="1">
                <a:latin typeface="Times New Roman" pitchFamily="18" charset="0"/>
              </a:rPr>
              <a:t>男孩子们正在池里游泳。</a:t>
            </a:r>
          </a:p>
          <a:p>
            <a:pPr eaLnBrk="1" hangingPunct="1"/>
            <a:endParaRPr lang="zh-CN" altLang="en-US" sz="3200" b="1">
              <a:latin typeface="Times New Roman" pitchFamily="18" charset="0"/>
            </a:endParaRPr>
          </a:p>
          <a:p>
            <a:pPr eaLnBrk="1" hangingPunct="1"/>
            <a:endParaRPr lang="zh-CN" altLang="en-US" sz="3200" b="1">
              <a:latin typeface="Times New Roman" pitchFamily="18" charset="0"/>
            </a:endParaRP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5. </a:t>
            </a:r>
            <a:r>
              <a:rPr lang="zh-CN" altLang="en-US" sz="3200" b="1">
                <a:latin typeface="Times New Roman" pitchFamily="18" charset="0"/>
              </a:rPr>
              <a:t>她正在等我。</a:t>
            </a:r>
          </a:p>
          <a:p>
            <a:pPr eaLnBrk="1" hangingPunct="1"/>
            <a:endParaRPr lang="zh-CN" altLang="en-US" sz="3200" b="1">
              <a:latin typeface="Times New Roman" pitchFamily="18" charset="0"/>
            </a:endParaRPr>
          </a:p>
          <a:p>
            <a:pPr eaLnBrk="1" hangingPunct="1"/>
            <a:endParaRPr lang="zh-CN" altLang="en-US" sz="3200" b="1">
              <a:latin typeface="Times New Roman" pitchFamily="18" charset="0"/>
            </a:endParaRP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6. </a:t>
            </a:r>
            <a:r>
              <a:rPr lang="zh-CN" altLang="en-US" sz="3200" b="1">
                <a:latin typeface="Times New Roman" pitchFamily="18" charset="0"/>
              </a:rPr>
              <a:t>我和朋友正在看书。</a:t>
            </a:r>
          </a:p>
          <a:p>
            <a:pPr eaLnBrk="1" hangingPunct="1"/>
            <a:endParaRPr lang="zh-CN" altLang="en-US" sz="3200" b="1">
              <a:latin typeface="Times New Roman" pitchFamily="18" charset="0"/>
            </a:endParaRPr>
          </a:p>
          <a:p>
            <a:pPr eaLnBrk="1" hangingPunct="1"/>
            <a:endParaRPr lang="zh-CN" altLang="en-US" sz="3200" b="1">
              <a:latin typeface="Times New Roman" pitchFamily="18" charset="0"/>
            </a:endParaRP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7. </a:t>
            </a:r>
            <a:r>
              <a:rPr lang="zh-CN" altLang="en-US" sz="3200" b="1">
                <a:latin typeface="Times New Roman" pitchFamily="18" charset="0"/>
              </a:rPr>
              <a:t>你们正在谈论这张画吗</a:t>
            </a:r>
            <a:r>
              <a:rPr lang="en-US" altLang="zh-CN" sz="3200" b="1">
                <a:latin typeface="Times New Roman" pitchFamily="18" charset="0"/>
              </a:rPr>
              <a:t>?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927100" y="1377950"/>
            <a:ext cx="7105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The boys are swimming in the pool.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998538" y="2746375"/>
            <a:ext cx="4387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She is waiting for me.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071563" y="4259263"/>
            <a:ext cx="63039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 am reading with my friend(s).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927100" y="5699125"/>
            <a:ext cx="69405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you talking about the picture?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2" grpId="0"/>
      <p:bldP spid="22533" grpId="0"/>
      <p:bldP spid="225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905000"/>
            <a:ext cx="7993063" cy="3743325"/>
          </a:xfrm>
          <a:noFill/>
        </p:spPr>
        <p:txBody>
          <a:bodyPr wrap="none"/>
          <a:lstStyle/>
          <a:p>
            <a:pPr marL="609600" indent="-609600"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1. </a:t>
            </a:r>
            <a:r>
              <a:rPr lang="zh-CN" altLang="en-US" b="1">
                <a:latin typeface="Times New Roman" pitchFamily="18" charset="0"/>
              </a:rPr>
              <a:t>河边有许多男孩在钓鱼。</a:t>
            </a:r>
          </a:p>
          <a:p>
            <a:pPr marL="609600" indent="-609600">
              <a:spcBef>
                <a:spcPct val="50000"/>
              </a:spcBef>
              <a:buFontTx/>
              <a:buNone/>
            </a:pPr>
            <a:r>
              <a:rPr lang="zh-CN" altLang="en-US" b="1">
                <a:latin typeface="Times New Roman" pitchFamily="18" charset="0"/>
              </a:rPr>
              <a:t>   </a:t>
            </a:r>
            <a:r>
              <a:rPr lang="en-US" altLang="zh-CN" b="1">
                <a:latin typeface="Times New Roman" pitchFamily="18" charset="0"/>
              </a:rPr>
              <a:t>____ the river, many boys _____ ________.</a:t>
            </a:r>
          </a:p>
          <a:p>
            <a:pPr marL="609600" indent="-609600"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2. --</a:t>
            </a:r>
            <a:r>
              <a:rPr lang="zh-CN" altLang="en-US" b="1">
                <a:latin typeface="Times New Roman" pitchFamily="18" charset="0"/>
              </a:rPr>
              <a:t>他在写字嘛？</a:t>
            </a:r>
            <a:r>
              <a:rPr lang="en-US" altLang="zh-CN" b="1">
                <a:latin typeface="Times New Roman" pitchFamily="18" charset="0"/>
              </a:rPr>
              <a:t>--</a:t>
            </a:r>
            <a:r>
              <a:rPr lang="zh-CN" altLang="en-US" b="1">
                <a:latin typeface="Times New Roman" pitchFamily="18" charset="0"/>
              </a:rPr>
              <a:t>不</a:t>
            </a:r>
            <a:r>
              <a:rPr lang="en-US" altLang="zh-CN" b="1">
                <a:latin typeface="Times New Roman" pitchFamily="18" charset="0"/>
              </a:rPr>
              <a:t>, </a:t>
            </a:r>
            <a:r>
              <a:rPr lang="zh-CN" altLang="en-US" b="1">
                <a:latin typeface="Times New Roman" pitchFamily="18" charset="0"/>
              </a:rPr>
              <a:t>他在画画。</a:t>
            </a:r>
          </a:p>
          <a:p>
            <a:pPr marL="609600" indent="-609600">
              <a:spcBef>
                <a:spcPct val="50000"/>
              </a:spcBef>
              <a:buFontTx/>
              <a:buNone/>
            </a:pPr>
            <a:r>
              <a:rPr lang="zh-CN" altLang="en-US" b="1">
                <a:latin typeface="Times New Roman" pitchFamily="18" charset="0"/>
              </a:rPr>
              <a:t>    </a:t>
            </a:r>
            <a:r>
              <a:rPr lang="en-US" altLang="zh-CN" b="1">
                <a:latin typeface="Times New Roman" pitchFamily="18" charset="0"/>
              </a:rPr>
              <a:t>-- ____ he writing? </a:t>
            </a:r>
          </a:p>
          <a:p>
            <a:pPr marL="609600" indent="-609600"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-- No, he ____ __________.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971550" y="2552700"/>
            <a:ext cx="9366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By</a:t>
            </a:r>
            <a:r>
              <a:rPr lang="en-US" altLang="zh-CN" sz="2800">
                <a:solidFill>
                  <a:srgbClr val="FF0066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580063" y="2625725"/>
            <a:ext cx="28082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  <a:r>
              <a:rPr lang="en-US" altLang="zh-CN" sz="2800">
                <a:solidFill>
                  <a:srgbClr val="FF0066"/>
                </a:solidFill>
                <a:latin typeface="Comic Sans MS" pitchFamily="66" charset="0"/>
              </a:rPr>
              <a:t>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fishing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403350" y="4065588"/>
            <a:ext cx="863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</a:t>
            </a:r>
            <a:r>
              <a:rPr lang="en-US" altLang="zh-CN" sz="2800">
                <a:solidFill>
                  <a:srgbClr val="FF0066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771775" y="4786313"/>
            <a:ext cx="26638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</a:t>
            </a:r>
            <a:r>
              <a:rPr lang="en-US" altLang="zh-CN" sz="2800">
                <a:solidFill>
                  <a:srgbClr val="FF0066"/>
                </a:solidFill>
                <a:latin typeface="Comic Sans MS" pitchFamily="66" charset="0"/>
              </a:rPr>
              <a:t>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drawing</a:t>
            </a:r>
            <a:r>
              <a:rPr lang="en-US" altLang="zh-CN" sz="2800">
                <a:solidFill>
                  <a:srgbClr val="FF0066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-457200" y="762000"/>
            <a:ext cx="5976938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000099"/>
                </a:solidFill>
              </a:rPr>
              <a:t>Ⅳ. </a:t>
            </a:r>
            <a:r>
              <a:rPr lang="zh-CN" altLang="en-US" sz="4000" b="1">
                <a:solidFill>
                  <a:srgbClr val="000099"/>
                </a:solidFill>
              </a:rPr>
              <a:t>根据汉语填空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  <p:bldP spid="23556" grpId="0" autoUpdateAnimBg="0"/>
      <p:bldP spid="23557" grpId="0" autoUpdateAnimBg="0"/>
      <p:bldP spid="2355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908050"/>
            <a:ext cx="8229600" cy="4959350"/>
          </a:xfrm>
          <a:noFill/>
        </p:spPr>
        <p:txBody>
          <a:bodyPr wrap="none"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3. --</a:t>
            </a:r>
            <a:r>
              <a:rPr lang="zh-CN" altLang="en-US" b="1">
                <a:latin typeface="Times New Roman" pitchFamily="18" charset="0"/>
              </a:rPr>
              <a:t>你会做玩具飞机嘛？</a:t>
            </a:r>
            <a:r>
              <a:rPr lang="en-US" altLang="zh-CN" b="1">
                <a:latin typeface="Times New Roman" pitchFamily="18" charset="0"/>
              </a:rPr>
              <a:t>--</a:t>
            </a:r>
            <a:r>
              <a:rPr lang="zh-CN" altLang="en-US" b="1">
                <a:latin typeface="Times New Roman" pitchFamily="18" charset="0"/>
              </a:rPr>
              <a:t>不</a:t>
            </a:r>
            <a:r>
              <a:rPr lang="en-US" altLang="zh-CN" b="1">
                <a:latin typeface="Times New Roman" pitchFamily="18" charset="0"/>
              </a:rPr>
              <a:t>, </a:t>
            </a:r>
            <a:r>
              <a:rPr lang="zh-CN" altLang="en-US" b="1">
                <a:latin typeface="Times New Roman" pitchFamily="18" charset="0"/>
              </a:rPr>
              <a:t>但我哥哥会。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b="1">
                <a:latin typeface="Times New Roman" pitchFamily="18" charset="0"/>
              </a:rPr>
              <a:t>    </a:t>
            </a:r>
            <a:r>
              <a:rPr lang="en-US" altLang="zh-CN" b="1">
                <a:latin typeface="Times New Roman" pitchFamily="18" charset="0"/>
              </a:rPr>
              <a:t>--Can you ______ a toy plane?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--No, ____ my brother ____.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4. </a:t>
            </a:r>
            <a:r>
              <a:rPr lang="zh-CN" altLang="en-US" b="1">
                <a:latin typeface="Times New Roman" pitchFamily="18" charset="0"/>
              </a:rPr>
              <a:t>树下有一些女孩，其中有</a:t>
            </a:r>
            <a:r>
              <a:rPr lang="en-US" altLang="zh-CN" b="1">
                <a:latin typeface="Times New Roman" pitchFamily="18" charset="0"/>
              </a:rPr>
              <a:t>4</a:t>
            </a:r>
            <a:r>
              <a:rPr lang="zh-CN" altLang="en-US" b="1">
                <a:latin typeface="Times New Roman" pitchFamily="18" charset="0"/>
              </a:rPr>
              <a:t>人在打牌。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b="1">
                <a:latin typeface="Times New Roman" pitchFamily="18" charset="0"/>
              </a:rPr>
              <a:t>    </a:t>
            </a:r>
            <a:r>
              <a:rPr lang="en-US" altLang="zh-CN" b="1">
                <a:latin typeface="Times New Roman" pitchFamily="18" charset="0"/>
              </a:rPr>
              <a:t>______ the tree, there are some girls, four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____ _____ are ________ ______.</a:t>
            </a:r>
          </a:p>
          <a:p>
            <a:endParaRPr lang="zh-CN" altLang="en-US" b="1">
              <a:latin typeface="Times New Roman" pitchFamily="18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771775" y="1628775"/>
            <a:ext cx="12239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make</a:t>
            </a:r>
            <a:r>
              <a:rPr lang="en-US" altLang="zh-CN" sz="2800">
                <a:solidFill>
                  <a:schemeClr val="folHlink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835150" y="2349500"/>
            <a:ext cx="8651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but</a:t>
            </a:r>
            <a:r>
              <a:rPr lang="en-US" altLang="zh-CN" sz="2800">
                <a:solidFill>
                  <a:srgbClr val="FF0066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900113" y="3789363"/>
            <a:ext cx="14398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Under</a:t>
            </a:r>
            <a:r>
              <a:rPr lang="en-US" altLang="zh-CN" sz="2800">
                <a:solidFill>
                  <a:srgbClr val="FF0066"/>
                </a:solidFill>
                <a:latin typeface="Comic Sans MS" pitchFamily="66" charset="0"/>
              </a:rPr>
              <a:t>  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042988" y="4508500"/>
            <a:ext cx="2133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of</a:t>
            </a:r>
            <a:r>
              <a:rPr lang="en-US" altLang="zh-CN" sz="2800">
                <a:solidFill>
                  <a:srgbClr val="FF0066"/>
                </a:solidFill>
                <a:latin typeface="Comic Sans MS" pitchFamily="66" charset="0"/>
              </a:rPr>
              <a:t>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them</a:t>
            </a:r>
            <a:r>
              <a:rPr lang="en-US" altLang="zh-CN" sz="2800">
                <a:solidFill>
                  <a:srgbClr val="FF0066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492500" y="4508500"/>
            <a:ext cx="32400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playing</a:t>
            </a:r>
            <a:r>
              <a:rPr lang="en-US" altLang="zh-CN" sz="2800">
                <a:solidFill>
                  <a:srgbClr val="FF0066"/>
                </a:solidFill>
                <a:latin typeface="Comic Sans MS" pitchFamily="66" charset="0"/>
              </a:rPr>
              <a:t>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cards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4859338" y="2349500"/>
            <a:ext cx="865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0" grpId="0" autoUpdateAnimBg="0"/>
      <p:bldP spid="24581" grpId="0" autoUpdateAnimBg="0"/>
      <p:bldP spid="24582" grpId="0" autoUpdateAnimBg="0"/>
      <p:bldP spid="24583" grpId="0" autoUpdateAnimBg="0"/>
      <p:bldP spid="2458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50825" y="1196975"/>
            <a:ext cx="8497888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</a:rPr>
              <a:t>We clean our classroom in the afternoon.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</a:rPr>
              <a:t>     (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</a:rPr>
              <a:t>改为现在进行时</a:t>
            </a: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</a:rPr>
              <a:t>    We ____ ________ our classroom now.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</a:rPr>
              <a:t>2. He is doing his homework now. 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</a:rPr>
              <a:t>    (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</a:rPr>
              <a:t>改为一般疑问句并作否定回答</a:t>
            </a: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</a:rPr>
              <a:t>    -- _____ _____ doing  _____ homework now?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</a:rPr>
              <a:t>    -- No, ____ _____.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116013" y="1989138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2400">
              <a:latin typeface="Times New Roman" pitchFamily="18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476375" y="2636838"/>
            <a:ext cx="2590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  <a:r>
              <a:rPr lang="en-US" altLang="zh-CN" sz="2400" b="1">
                <a:solidFill>
                  <a:srgbClr val="FF00FF"/>
                </a:solidFill>
                <a:latin typeface="Times New Roman" pitchFamily="18" charset="0"/>
              </a:rPr>
              <a:t>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cleaning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116013" y="4797425"/>
            <a:ext cx="22320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latin typeface="Times New Roman" pitchFamily="18" charset="0"/>
              </a:rPr>
              <a:t>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</a:t>
            </a:r>
            <a:r>
              <a:rPr lang="en-US" altLang="zh-CN" sz="2400" b="1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he</a:t>
            </a:r>
            <a:r>
              <a:rPr lang="en-US" altLang="zh-CN" sz="2400" b="1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427538" y="4797425"/>
            <a:ext cx="1225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his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908175" y="5589588"/>
            <a:ext cx="18716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he</a:t>
            </a:r>
            <a:r>
              <a:rPr lang="en-US" altLang="zh-CN"/>
              <a:t>  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isn’t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2484438" y="404813"/>
            <a:ext cx="31686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000099"/>
                </a:solidFill>
                <a:latin typeface="Times New Roman" pitchFamily="18" charset="0"/>
              </a:rPr>
              <a:t>Ⅴ. </a:t>
            </a:r>
            <a:r>
              <a:rPr lang="zh-CN" altLang="en-US" sz="4000" b="1">
                <a:solidFill>
                  <a:srgbClr val="000099"/>
                </a:solidFill>
                <a:latin typeface="Times New Roman" pitchFamily="18" charset="0"/>
              </a:rPr>
              <a:t>句型转换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/>
      <p:bldP spid="25606" grpId="0"/>
      <p:bldP spid="2560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620713"/>
            <a:ext cx="8229600" cy="5545137"/>
          </a:xfrm>
          <a:noFill/>
        </p:spPr>
        <p:txBody>
          <a:bodyPr wrap="none"/>
          <a:lstStyle/>
          <a:p>
            <a:pPr>
              <a:spcBef>
                <a:spcPct val="3000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3. The twins are </a:t>
            </a:r>
            <a:r>
              <a:rPr lang="en-US" altLang="zh-CN" b="1" u="sng">
                <a:solidFill>
                  <a:srgbClr val="000000"/>
                </a:solidFill>
                <a:latin typeface="Times New Roman" pitchFamily="18" charset="0"/>
              </a:rPr>
              <a:t>singing</a:t>
            </a: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 in the room. 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     (</a:t>
            </a:r>
            <a:r>
              <a:rPr lang="zh-CN" altLang="en-US" b="1">
                <a:solidFill>
                  <a:srgbClr val="000000"/>
                </a:solidFill>
                <a:latin typeface="Times New Roman" pitchFamily="18" charset="0"/>
              </a:rPr>
              <a:t>对划线部分提问</a:t>
            </a: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    ______ are the twins ______ in the room?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4. She is making </a:t>
            </a:r>
            <a:r>
              <a:rPr lang="en-US" altLang="zh-CN" b="1" u="sng">
                <a:solidFill>
                  <a:srgbClr val="000000"/>
                </a:solidFill>
                <a:latin typeface="Times New Roman" pitchFamily="18" charset="0"/>
              </a:rPr>
              <a:t> cakes</a:t>
            </a: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. (</a:t>
            </a:r>
            <a:r>
              <a:rPr lang="zh-CN" altLang="en-US" b="1">
                <a:solidFill>
                  <a:srgbClr val="000000"/>
                </a:solidFill>
                <a:latin typeface="Times New Roman" pitchFamily="18" charset="0"/>
              </a:rPr>
              <a:t>对划线部分提问</a:t>
            </a: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) 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    ______ is she _______?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5. Lucy is looking for </a:t>
            </a:r>
            <a:r>
              <a:rPr lang="en-US" altLang="zh-CN" b="1" u="sng">
                <a:solidFill>
                  <a:srgbClr val="000000"/>
                </a:solidFill>
                <a:latin typeface="Times New Roman" pitchFamily="18" charset="0"/>
              </a:rPr>
              <a:t>her ruler</a:t>
            </a: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    (</a:t>
            </a:r>
            <a:r>
              <a:rPr lang="zh-CN" altLang="en-US" b="1">
                <a:solidFill>
                  <a:srgbClr val="000000"/>
                </a:solidFill>
                <a:latin typeface="Times New Roman" pitchFamily="18" charset="0"/>
              </a:rPr>
              <a:t>对划线部分提问</a:t>
            </a: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</a:rPr>
              <a:t>    ______ is Lucy ________ ______?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900113" y="1844675"/>
            <a:ext cx="1225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  <a:r>
              <a:rPr lang="en-US" altLang="zh-CN" sz="2400" b="1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 rot="10800930" flipV="1">
            <a:off x="827088" y="3141663"/>
            <a:ext cx="14382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latin typeface="Times New Roman" pitchFamily="18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  <a:r>
              <a:rPr lang="en-US" altLang="zh-CN" sz="2400" b="1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635375" y="5013325"/>
            <a:ext cx="2736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looking</a:t>
            </a:r>
            <a:r>
              <a:rPr lang="en-US" altLang="zh-CN" sz="2400" b="1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for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500563" y="1844675"/>
            <a:ext cx="1368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doing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132138" y="3141663"/>
            <a:ext cx="16557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making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898525" y="5013325"/>
            <a:ext cx="12969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8" grpId="0"/>
      <p:bldP spid="26629" grpId="0"/>
      <p:bldP spid="26630" grpId="0"/>
      <p:bldP spid="26631" grpId="0"/>
      <p:bldP spid="266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620713"/>
            <a:ext cx="8229600" cy="5472112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b="1">
                <a:latin typeface="Times New Roman" pitchFamily="18" charset="0"/>
              </a:rPr>
              <a:t>6. Jim stands under the tree. </a:t>
            </a:r>
          </a:p>
          <a:p>
            <a:pPr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(</a:t>
            </a:r>
            <a:r>
              <a:rPr lang="zh-CN" altLang="en-US" b="1">
                <a:latin typeface="Times New Roman" pitchFamily="18" charset="0"/>
              </a:rPr>
              <a:t>改用现在进行时表达</a:t>
            </a:r>
            <a:r>
              <a:rPr lang="en-US" altLang="zh-CN" b="1">
                <a:latin typeface="Times New Roman" pitchFamily="18" charset="0"/>
              </a:rPr>
              <a:t>)</a:t>
            </a:r>
          </a:p>
          <a:p>
            <a:pPr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___________________________________</a:t>
            </a:r>
          </a:p>
          <a:p>
            <a:pPr>
              <a:buFontTx/>
              <a:buNone/>
            </a:pPr>
            <a:r>
              <a:rPr lang="en-US" altLang="zh-CN" b="1">
                <a:latin typeface="Times New Roman" pitchFamily="18" charset="0"/>
              </a:rPr>
              <a:t>7. He’s carrying water for the old woman. </a:t>
            </a:r>
          </a:p>
          <a:p>
            <a:pPr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(</a:t>
            </a:r>
            <a:r>
              <a:rPr lang="zh-CN" altLang="en-US" b="1">
                <a:latin typeface="Times New Roman" pitchFamily="18" charset="0"/>
              </a:rPr>
              <a:t>改为一般疑问句</a:t>
            </a:r>
            <a:r>
              <a:rPr lang="en-US" altLang="zh-CN" b="1">
                <a:latin typeface="Times New Roman" pitchFamily="18" charset="0"/>
              </a:rPr>
              <a:t>)</a:t>
            </a:r>
          </a:p>
          <a:p>
            <a:pPr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___________________________________</a:t>
            </a:r>
          </a:p>
          <a:p>
            <a:pPr>
              <a:buFontTx/>
              <a:buNone/>
            </a:pPr>
            <a:r>
              <a:rPr lang="en-US" altLang="zh-CN" b="1">
                <a:latin typeface="Times New Roman" pitchFamily="18" charset="0"/>
              </a:rPr>
              <a:t>8. They are cleaning </a:t>
            </a:r>
            <a:r>
              <a:rPr lang="en-US" altLang="zh-CN" b="1" u="sng">
                <a:latin typeface="Times New Roman" pitchFamily="18" charset="0"/>
              </a:rPr>
              <a:t>their classroom</a:t>
            </a:r>
            <a:r>
              <a:rPr lang="en-US" altLang="zh-CN" b="1">
                <a:latin typeface="Times New Roman" pitchFamily="18" charset="0"/>
              </a:rPr>
              <a:t>. </a:t>
            </a:r>
          </a:p>
          <a:p>
            <a:pPr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(</a:t>
            </a:r>
            <a:r>
              <a:rPr lang="zh-CN" altLang="en-US" b="1">
                <a:latin typeface="Times New Roman" pitchFamily="18" charset="0"/>
              </a:rPr>
              <a:t>对划线部分提问</a:t>
            </a:r>
            <a:r>
              <a:rPr lang="en-US" altLang="zh-CN" b="1">
                <a:latin typeface="Times New Roman" pitchFamily="18" charset="0"/>
              </a:rPr>
              <a:t>)</a:t>
            </a:r>
          </a:p>
          <a:p>
            <a:pPr>
              <a:buFontTx/>
              <a:buNone/>
            </a:pPr>
            <a:r>
              <a:rPr lang="en-US" altLang="zh-CN" b="1">
                <a:latin typeface="Times New Roman" pitchFamily="18" charset="0"/>
              </a:rPr>
              <a:t>    ___________________________________</a:t>
            </a:r>
            <a:r>
              <a:rPr lang="en-US" altLang="zh-CN"/>
              <a:t>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258888" y="5229225"/>
            <a:ext cx="49688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 are they cleaning?</a:t>
            </a:r>
            <a:r>
              <a:rPr lang="en-US" altLang="zh-CN"/>
              <a:t> 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971550" y="1773238"/>
            <a:ext cx="62642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Jim is standing under the tree.</a:t>
            </a:r>
            <a:r>
              <a:rPr lang="en-US" altLang="zh-CN"/>
              <a:t> 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755650" y="3500438"/>
            <a:ext cx="72009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 he carrying water for the old woman?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2" grpId="0"/>
      <p:bldP spid="276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195513" y="836613"/>
            <a:ext cx="39925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99"/>
                </a:solidFill>
              </a:rPr>
              <a:t>Homework</a:t>
            </a:r>
            <a:r>
              <a:rPr lang="en-US" altLang="zh-CN" sz="2800" b="1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755650" y="2205038"/>
            <a:ext cx="741680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>
              <a:lnSpc>
                <a:spcPct val="155000"/>
              </a:lnSpc>
              <a:spcBef>
                <a:spcPct val="35000"/>
              </a:spcBef>
            </a:pPr>
            <a:r>
              <a:rPr lang="en-US" altLang="zh-CN" sz="3200" b="1">
                <a:latin typeface="Times New Roman" pitchFamily="18" charset="0"/>
              </a:rPr>
              <a:t>1. </a:t>
            </a:r>
            <a:r>
              <a:rPr lang="zh-CN" altLang="en-US" sz="3200" b="1">
                <a:latin typeface="Times New Roman" pitchFamily="18" charset="0"/>
              </a:rPr>
              <a:t>熟记本单元的单词</a:t>
            </a:r>
            <a:r>
              <a:rPr lang="en-US" altLang="zh-CN" sz="3200" b="1">
                <a:latin typeface="Times New Roman" pitchFamily="18" charset="0"/>
              </a:rPr>
              <a:t>,</a:t>
            </a:r>
            <a:r>
              <a:rPr lang="zh-CN" altLang="en-US" sz="3200" b="1">
                <a:latin typeface="Times New Roman" pitchFamily="18" charset="0"/>
              </a:rPr>
              <a:t>词组和重点句型。</a:t>
            </a:r>
          </a:p>
          <a:p>
            <a:pPr>
              <a:lnSpc>
                <a:spcPct val="155000"/>
              </a:lnSpc>
              <a:spcBef>
                <a:spcPct val="35000"/>
              </a:spcBef>
            </a:pPr>
            <a:r>
              <a:rPr lang="en-US" altLang="zh-CN" sz="3200" b="1">
                <a:latin typeface="Times New Roman" pitchFamily="18" charset="0"/>
              </a:rPr>
              <a:t>2. </a:t>
            </a:r>
            <a:r>
              <a:rPr lang="zh-CN" altLang="en-US" sz="3200" b="1">
                <a:latin typeface="Times New Roman" pitchFamily="18" charset="0"/>
              </a:rPr>
              <a:t>注意观察同学在课间的活动</a:t>
            </a:r>
            <a:r>
              <a:rPr lang="en-US" altLang="zh-CN" sz="3200" b="1">
                <a:latin typeface="Times New Roman" pitchFamily="18" charset="0"/>
              </a:rPr>
              <a:t>,</a:t>
            </a:r>
            <a:r>
              <a:rPr lang="zh-CN" altLang="en-US" sz="3200" b="1">
                <a:latin typeface="Times New Roman" pitchFamily="18" charset="0"/>
              </a:rPr>
              <a:t>用现在</a:t>
            </a:r>
          </a:p>
          <a:p>
            <a:pPr>
              <a:lnSpc>
                <a:spcPct val="155000"/>
              </a:lnSpc>
              <a:spcBef>
                <a:spcPct val="35000"/>
              </a:spcBef>
            </a:pPr>
            <a:r>
              <a:rPr lang="zh-CN" altLang="en-US" sz="3200" b="1">
                <a:latin typeface="Times New Roman" pitchFamily="18" charset="0"/>
              </a:rPr>
              <a:t>    进行时写 一篇报道。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7991475" cy="5616575"/>
          </a:xfrm>
          <a:noFill/>
        </p:spPr>
        <p:txBody>
          <a:bodyPr wrap="none"/>
          <a:lstStyle/>
          <a:p>
            <a:pPr marL="609600" indent="-609600">
              <a:buFontTx/>
              <a:buNone/>
            </a:pPr>
            <a:r>
              <a:rPr lang="en-US" altLang="zh-CN" b="1">
                <a:latin typeface="黑体" pitchFamily="2" charset="-122"/>
                <a:ea typeface="黑体" pitchFamily="2" charset="-122"/>
              </a:rPr>
              <a:t>3. </a:t>
            </a:r>
            <a:r>
              <a:rPr lang="zh-CN" altLang="en-US" b="1">
                <a:latin typeface="黑体" pitchFamily="2" charset="-122"/>
                <a:ea typeface="黑体" pitchFamily="2" charset="-122"/>
              </a:rPr>
              <a:t>翻译句子。</a:t>
            </a:r>
          </a:p>
          <a:p>
            <a:pPr marL="609600" indent="-609600"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1) Jim</a:t>
            </a:r>
            <a:r>
              <a:rPr lang="zh-CN" altLang="en-US" sz="3000" b="1">
                <a:latin typeface="Times New Roman" pitchFamily="18" charset="0"/>
              </a:rPr>
              <a:t>不但会说英语</a:t>
            </a:r>
            <a:r>
              <a:rPr lang="en-US" altLang="zh-CN" sz="3000" b="1">
                <a:latin typeface="Times New Roman" pitchFamily="18" charset="0"/>
              </a:rPr>
              <a:t>, </a:t>
            </a:r>
            <a:r>
              <a:rPr lang="zh-CN" altLang="en-US" sz="3000" b="1">
                <a:latin typeface="Times New Roman" pitchFamily="18" charset="0"/>
              </a:rPr>
              <a:t>也会讲汉语。</a:t>
            </a:r>
          </a:p>
          <a:p>
            <a:pPr marL="609600" indent="-609600"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2) </a:t>
            </a:r>
            <a:r>
              <a:rPr lang="zh-CN" altLang="en-US" sz="3000" b="1">
                <a:latin typeface="Times New Roman" pitchFamily="18" charset="0"/>
              </a:rPr>
              <a:t>上课不要迟到。</a:t>
            </a:r>
          </a:p>
          <a:p>
            <a:pPr marL="609600" indent="-609600"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3) </a:t>
            </a:r>
            <a:r>
              <a:rPr lang="zh-CN" altLang="en-US" sz="3000" b="1">
                <a:latin typeface="Times New Roman" pitchFamily="18" charset="0"/>
              </a:rPr>
              <a:t>铃响了</a:t>
            </a:r>
            <a:r>
              <a:rPr lang="en-US" altLang="zh-CN" sz="3000" b="1">
                <a:latin typeface="Times New Roman" pitchFamily="18" charset="0"/>
              </a:rPr>
              <a:t>, </a:t>
            </a:r>
            <a:r>
              <a:rPr lang="zh-CN" altLang="en-US" sz="3000" b="1">
                <a:latin typeface="Times New Roman" pitchFamily="18" charset="0"/>
              </a:rPr>
              <a:t>学生们进了教室。</a:t>
            </a:r>
          </a:p>
          <a:p>
            <a:pPr marL="609600" indent="-609600"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4) </a:t>
            </a:r>
            <a:r>
              <a:rPr lang="zh-CN" altLang="en-US" sz="3000" b="1">
                <a:latin typeface="Times New Roman" pitchFamily="18" charset="0"/>
              </a:rPr>
              <a:t>我们没有任何乐趣，我们该怎么办？</a:t>
            </a:r>
          </a:p>
          <a:p>
            <a:pPr marL="609600" indent="-609600"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5) </a:t>
            </a:r>
            <a:r>
              <a:rPr lang="zh-CN" altLang="en-US" sz="3000" b="1">
                <a:latin typeface="Times New Roman" pitchFamily="18" charset="0"/>
              </a:rPr>
              <a:t>我想加入艺术俱乐部。</a:t>
            </a:r>
          </a:p>
          <a:p>
            <a:pPr marL="609600" indent="-609600"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6) </a:t>
            </a:r>
            <a:r>
              <a:rPr lang="zh-CN" altLang="en-US" sz="3000" b="1">
                <a:latin typeface="Times New Roman" pitchFamily="18" charset="0"/>
              </a:rPr>
              <a:t>他喜欢去大桥街</a:t>
            </a:r>
            <a:r>
              <a:rPr lang="en-US" altLang="zh-CN" sz="3000" b="1">
                <a:latin typeface="Times New Roman" pitchFamily="18" charset="0"/>
              </a:rPr>
              <a:t>, </a:t>
            </a:r>
            <a:r>
              <a:rPr lang="zh-CN" altLang="en-US" sz="3000" b="1">
                <a:latin typeface="Times New Roman" pitchFamily="18" charset="0"/>
              </a:rPr>
              <a:t>因为它是一个玩的好地方。</a:t>
            </a:r>
          </a:p>
          <a:p>
            <a:pPr marL="609600" indent="-609600"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7) </a:t>
            </a:r>
            <a:r>
              <a:rPr lang="zh-CN" altLang="en-US" sz="3000" b="1">
                <a:latin typeface="Times New Roman" pitchFamily="18" charset="0"/>
              </a:rPr>
              <a:t>有些人称我们为“白衣天使”。</a:t>
            </a:r>
          </a:p>
          <a:p>
            <a:pPr marL="609600" indent="-609600"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8) </a:t>
            </a:r>
            <a:r>
              <a:rPr lang="zh-CN" altLang="en-US" sz="3000" b="1">
                <a:latin typeface="Times New Roman" pitchFamily="18" charset="0"/>
              </a:rPr>
              <a:t>她喜欢她的工作并且很擅长于她的工作。</a:t>
            </a:r>
          </a:p>
          <a:p>
            <a:pPr marL="609600" indent="-609600"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9) </a:t>
            </a:r>
            <a:r>
              <a:rPr lang="zh-CN" altLang="en-US" sz="3000" b="1">
                <a:latin typeface="Times New Roman" pitchFamily="18" charset="0"/>
              </a:rPr>
              <a:t>不要整天坐在家里</a:t>
            </a:r>
            <a:r>
              <a:rPr lang="en-US" altLang="zh-CN" sz="3000" b="1">
                <a:latin typeface="Times New Roman" pitchFamily="18" charset="0"/>
              </a:rPr>
              <a:t>, </a:t>
            </a:r>
            <a:r>
              <a:rPr lang="zh-CN" altLang="en-US" sz="3000" b="1">
                <a:latin typeface="Times New Roman" pitchFamily="18" charset="0"/>
              </a:rPr>
              <a:t>出去运动一下。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4"/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Times New Roman"/>
                <a:cs typeface="Times New Roman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81000" y="304800"/>
            <a:ext cx="825817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000099"/>
                </a:solidFill>
              </a:rPr>
              <a:t>1. Add more words in the chart. </a:t>
            </a:r>
          </a:p>
          <a:p>
            <a:pPr eaLnBrk="1" hangingPunct="1"/>
            <a:r>
              <a:rPr lang="en-US" altLang="zh-CN" sz="4000" b="1">
                <a:solidFill>
                  <a:srgbClr val="000099"/>
                </a:solidFill>
              </a:rPr>
              <a:t>Then write at least five sentences</a:t>
            </a:r>
          </a:p>
          <a:p>
            <a:pPr eaLnBrk="1" hangingPunct="1"/>
            <a:r>
              <a:rPr lang="en-US" altLang="zh-CN" sz="4000" b="1">
                <a:solidFill>
                  <a:srgbClr val="000099"/>
                </a:solidFill>
              </a:rPr>
              <a:t>using the words</a:t>
            </a:r>
            <a:r>
              <a:rPr lang="zh-CN" altLang="en-US" sz="4000" b="1">
                <a:solidFill>
                  <a:srgbClr val="000099"/>
                </a:solidFill>
              </a:rPr>
              <a:t>　　</a:t>
            </a:r>
          </a:p>
        </p:txBody>
      </p:sp>
      <p:graphicFrame>
        <p:nvGraphicFramePr>
          <p:cNvPr id="14339" name="Group 30"/>
          <p:cNvGraphicFramePr>
            <a:graphicFrameLocks noGrp="1"/>
          </p:cNvGraphicFramePr>
          <p:nvPr/>
        </p:nvGraphicFramePr>
        <p:xfrm>
          <a:off x="838200" y="2590800"/>
          <a:ext cx="7772400" cy="26670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53" name="Line 22"/>
          <p:cNvSpPr>
            <a:spLocks noChangeShapeType="1"/>
          </p:cNvSpPr>
          <p:nvPr/>
        </p:nvSpPr>
        <p:spPr bwMode="auto">
          <a:xfrm>
            <a:off x="1676400" y="3048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4" name="Text Box 23"/>
          <p:cNvSpPr txBox="1">
            <a:spLocks noChangeArrowheads="1"/>
          </p:cNvSpPr>
          <p:nvPr/>
        </p:nvSpPr>
        <p:spPr bwMode="auto">
          <a:xfrm>
            <a:off x="2057400" y="2743200"/>
            <a:ext cx="1428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</a:rPr>
              <a:t>playing</a:t>
            </a:r>
          </a:p>
        </p:txBody>
      </p:sp>
      <p:sp>
        <p:nvSpPr>
          <p:cNvPr id="14355" name="Text Box 24"/>
          <p:cNvSpPr txBox="1">
            <a:spLocks noChangeArrowheads="1"/>
          </p:cNvSpPr>
          <p:nvPr/>
        </p:nvSpPr>
        <p:spPr bwMode="auto">
          <a:xfrm>
            <a:off x="838200" y="2743200"/>
            <a:ext cx="1066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play</a:t>
            </a:r>
          </a:p>
        </p:txBody>
      </p:sp>
      <p:sp>
        <p:nvSpPr>
          <p:cNvPr id="14356" name="Text Box 25"/>
          <p:cNvSpPr txBox="1">
            <a:spLocks noChangeArrowheads="1"/>
          </p:cNvSpPr>
          <p:nvPr/>
        </p:nvSpPr>
        <p:spPr bwMode="auto">
          <a:xfrm>
            <a:off x="3352800" y="2743200"/>
            <a:ext cx="2057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make</a:t>
            </a:r>
          </a:p>
        </p:txBody>
      </p:sp>
      <p:sp>
        <p:nvSpPr>
          <p:cNvPr id="14357" name="Line 26"/>
          <p:cNvSpPr>
            <a:spLocks noChangeShapeType="1"/>
          </p:cNvSpPr>
          <p:nvPr/>
        </p:nvSpPr>
        <p:spPr bwMode="auto">
          <a:xfrm>
            <a:off x="4343400" y="3048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8" name="Text Box 27"/>
          <p:cNvSpPr txBox="1">
            <a:spLocks noChangeArrowheads="1"/>
          </p:cNvSpPr>
          <p:nvPr/>
        </p:nvSpPr>
        <p:spPr bwMode="auto">
          <a:xfrm>
            <a:off x="4648200" y="2743200"/>
            <a:ext cx="144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</a:rPr>
              <a:t>making</a:t>
            </a:r>
          </a:p>
        </p:txBody>
      </p:sp>
      <p:sp>
        <p:nvSpPr>
          <p:cNvPr id="14359" name="Text Box 28"/>
          <p:cNvSpPr txBox="1">
            <a:spLocks noChangeArrowheads="1"/>
          </p:cNvSpPr>
          <p:nvPr/>
        </p:nvSpPr>
        <p:spPr bwMode="auto">
          <a:xfrm>
            <a:off x="6019800" y="2743200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run     </a:t>
            </a:r>
            <a:r>
              <a:rPr lang="en-US" altLang="zh-CN" sz="2800" b="1">
                <a:solidFill>
                  <a:srgbClr val="FF0000"/>
                </a:solidFill>
              </a:rPr>
              <a:t>running</a:t>
            </a:r>
          </a:p>
        </p:txBody>
      </p:sp>
      <p:sp>
        <p:nvSpPr>
          <p:cNvPr id="14360" name="Line 29"/>
          <p:cNvSpPr>
            <a:spLocks noChangeShapeType="1"/>
          </p:cNvSpPr>
          <p:nvPr/>
        </p:nvSpPr>
        <p:spPr bwMode="auto">
          <a:xfrm>
            <a:off x="6705600" y="3048000"/>
            <a:ext cx="465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1" name="Text Box 31"/>
          <p:cNvSpPr txBox="1">
            <a:spLocks noChangeArrowheads="1"/>
          </p:cNvSpPr>
          <p:nvPr/>
        </p:nvSpPr>
        <p:spPr bwMode="auto">
          <a:xfrm>
            <a:off x="914400" y="5486400"/>
            <a:ext cx="55705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Jack is playing basketball now.</a:t>
            </a:r>
          </a:p>
        </p:txBody>
      </p:sp>
      <p:sp>
        <p:nvSpPr>
          <p:cNvPr id="14362" name="Text Box 33"/>
          <p:cNvSpPr txBox="1">
            <a:spLocks noChangeArrowheads="1"/>
          </p:cNvSpPr>
          <p:nvPr/>
        </p:nvSpPr>
        <p:spPr bwMode="auto">
          <a:xfrm>
            <a:off x="1143000" y="3657600"/>
            <a:ext cx="2057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watching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talking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eating</a:t>
            </a:r>
          </a:p>
        </p:txBody>
      </p:sp>
      <p:sp>
        <p:nvSpPr>
          <p:cNvPr id="14363" name="Text Box 34"/>
          <p:cNvSpPr txBox="1">
            <a:spLocks noChangeArrowheads="1"/>
          </p:cNvSpPr>
          <p:nvPr/>
        </p:nvSpPr>
        <p:spPr bwMode="auto">
          <a:xfrm>
            <a:off x="3946525" y="3571875"/>
            <a:ext cx="17049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using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exercising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living</a:t>
            </a:r>
          </a:p>
        </p:txBody>
      </p:sp>
      <p:sp>
        <p:nvSpPr>
          <p:cNvPr id="14364" name="Text Box 35"/>
          <p:cNvSpPr txBox="1">
            <a:spLocks noChangeArrowheads="1"/>
          </p:cNvSpPr>
          <p:nvPr/>
        </p:nvSpPr>
        <p:spPr bwMode="auto">
          <a:xfrm>
            <a:off x="6553200" y="3763963"/>
            <a:ext cx="17446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swimming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shopping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1" grpId="0"/>
      <p:bldP spid="14362" grpId="0"/>
      <p:bldP spid="14363" grpId="0"/>
      <p:bldP spid="143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28600" y="609600"/>
            <a:ext cx="85947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000099"/>
                </a:solidFill>
              </a:rPr>
              <a:t>2. Write questions to complete the </a:t>
            </a:r>
          </a:p>
          <a:p>
            <a:pPr eaLnBrk="1" hangingPunct="1"/>
            <a:r>
              <a:rPr lang="en-US" altLang="zh-CN" sz="4000" b="1">
                <a:solidFill>
                  <a:srgbClr val="000099"/>
                </a:solidFill>
              </a:rPr>
              <a:t>conversation.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157163" y="2009775"/>
            <a:ext cx="87503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Times New Roman" pitchFamily="18" charset="0"/>
              </a:rPr>
              <a:t>A: Hey, Bob! ____________________?    (what)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B: I’m listening to the radio.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A:________________________?  (play soccer)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B: Sounds good, but this talk show is interesting.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A: ___________________?   (what, Tony)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B: Oh, he’s studying for a test.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A:____________________________?   (Steve, too)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B: No, he’s not. I think he can play soccer 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with you.</a:t>
            </a:r>
          </a:p>
          <a:p>
            <a:pPr eaLnBrk="1" hangingPunct="1"/>
            <a:endParaRPr lang="zh-CN" altLang="en-US" sz="3200" b="1">
              <a:latin typeface="Times New Roman" pitchFamily="18" charset="0"/>
            </a:endParaRP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2595563" y="1981200"/>
            <a:ext cx="36274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 are you doing</a:t>
            </a:r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647700" y="3013075"/>
            <a:ext cx="48450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Do you want to play soccer</a:t>
            </a: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919163" y="3962400"/>
            <a:ext cx="35258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What’s Tony doing</a:t>
            </a:r>
          </a:p>
        </p:txBody>
      </p:sp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766763" y="4876800"/>
            <a:ext cx="55006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 Steve studying for a test, too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  <p:bldP spid="15366" grpId="0"/>
      <p:bldP spid="153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362950" cy="4708525"/>
          </a:xfrm>
          <a:noFill/>
        </p:spPr>
        <p:txBody>
          <a:bodyPr wrap="none"/>
          <a:lstStyle/>
          <a:p>
            <a:pPr marL="812800" indent="-812800">
              <a:spcBef>
                <a:spcPct val="3000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1. clean _______  2. work _______  3. watch _______  </a:t>
            </a:r>
          </a:p>
          <a:p>
            <a:pPr marL="812800" indent="-812800">
              <a:spcBef>
                <a:spcPct val="3000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4. eat ________    5. read _______   6. wait ________  </a:t>
            </a:r>
          </a:p>
          <a:p>
            <a:pPr marL="812800" indent="-812800">
              <a:spcBef>
                <a:spcPct val="3000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7. talk _______    8. go ________      9. play _______  </a:t>
            </a:r>
          </a:p>
          <a:p>
            <a:pPr marL="812800" indent="-812800">
              <a:spcBef>
                <a:spcPct val="3000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10. study _______ 11. take _______  12. have _______  </a:t>
            </a:r>
          </a:p>
          <a:p>
            <a:pPr marL="812800" indent="-812800">
              <a:spcBef>
                <a:spcPct val="3000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13. dance _______ 14. write _______15. come _______ </a:t>
            </a:r>
          </a:p>
          <a:p>
            <a:pPr marL="812800" indent="-812800">
              <a:spcBef>
                <a:spcPct val="3000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16. make _______ 17. get _______  18. run ________ </a:t>
            </a:r>
          </a:p>
          <a:p>
            <a:pPr marL="812800" indent="-812800">
              <a:spcBef>
                <a:spcPct val="3000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19. swim _________  20. shop ________  </a:t>
            </a:r>
          </a:p>
          <a:p>
            <a:pPr marL="812800" indent="-812800">
              <a:spcBef>
                <a:spcPct val="30000"/>
              </a:spcBef>
              <a:buFontTx/>
              <a:buNone/>
            </a:pPr>
            <a:r>
              <a:rPr lang="en-US" altLang="zh-CN" sz="2800" b="1">
                <a:latin typeface="Times New Roman" pitchFamily="18" charset="0"/>
              </a:rPr>
              <a:t>21. stop _________    22. sit _______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692275" y="1557338"/>
            <a:ext cx="15843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cleaning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619250" y="2133600"/>
            <a:ext cx="12239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eating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547813" y="2708275"/>
            <a:ext cx="13684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talking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979613" y="3284538"/>
            <a:ext cx="15827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studying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979613" y="3789363"/>
            <a:ext cx="15843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dancing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051050" y="4365625"/>
            <a:ext cx="13684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making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1979613" y="4941888"/>
            <a:ext cx="18732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swimming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1835150" y="5445125"/>
            <a:ext cx="15843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stopping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572000" y="5516563"/>
            <a:ext cx="1511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sitting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500563" y="4365625"/>
            <a:ext cx="151288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getting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4716463" y="3789363"/>
            <a:ext cx="14398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writing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4643438" y="3213100"/>
            <a:ext cx="13684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taking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4140200" y="2708275"/>
            <a:ext cx="11525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going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4356100" y="2133600"/>
            <a:ext cx="16573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reading</a:t>
            </a: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4356100" y="1557338"/>
            <a:ext cx="18002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working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7092950" y="1557338"/>
            <a:ext cx="17986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watching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7019925" y="2133600"/>
            <a:ext cx="15843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waiting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7019925" y="2636838"/>
            <a:ext cx="1295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playing</a:t>
            </a: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7380288" y="3213100"/>
            <a:ext cx="11525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having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7451725" y="3789363"/>
            <a:ext cx="1295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coming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7019925" y="4365625"/>
            <a:ext cx="16557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running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5076825" y="4941888"/>
            <a:ext cx="1727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shopping</a:t>
            </a:r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381000" y="609600"/>
            <a:ext cx="65484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99"/>
                </a:solidFill>
                <a:latin typeface="Times New Roman" pitchFamily="18" charset="0"/>
                <a:ea typeface="黑体" pitchFamily="2" charset="-122"/>
              </a:rPr>
              <a:t>I. </a:t>
            </a:r>
            <a:r>
              <a:rPr lang="zh-CN" altLang="en-US" sz="3600" b="1">
                <a:solidFill>
                  <a:srgbClr val="000099"/>
                </a:solidFill>
                <a:latin typeface="Times New Roman" pitchFamily="18" charset="0"/>
                <a:ea typeface="黑体" pitchFamily="2" charset="-122"/>
              </a:rPr>
              <a:t>写出下列动词现在分词形式。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  <p:bldP spid="16389" grpId="0"/>
      <p:bldP spid="16390" grpId="0"/>
      <p:bldP spid="16391" grpId="0"/>
      <p:bldP spid="16392" grpId="0"/>
      <p:bldP spid="16393" grpId="0"/>
      <p:bldP spid="16394" grpId="0"/>
      <p:bldP spid="16395" grpId="0"/>
      <p:bldP spid="16396" grpId="0"/>
      <p:bldP spid="16397" grpId="0"/>
      <p:bldP spid="16398" grpId="0"/>
      <p:bldP spid="16399" grpId="0"/>
      <p:bldP spid="16400" grpId="0"/>
      <p:bldP spid="16401" grpId="0"/>
      <p:bldP spid="16402" grpId="0"/>
      <p:bldP spid="16403" grpId="0"/>
      <p:bldP spid="16404" grpId="0"/>
      <p:bldP spid="16405" grpId="0"/>
      <p:bldP spid="16406" grpId="0"/>
      <p:bldP spid="16407" grpId="0"/>
      <p:bldP spid="164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95288" y="1125538"/>
            <a:ext cx="8424862" cy="476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lang="zh-CN" altLang="en-US" sz="3600" b="1">
                <a:latin typeface="Times New Roman" pitchFamily="18" charset="0"/>
              </a:rPr>
              <a:t> </a:t>
            </a:r>
            <a:r>
              <a:rPr lang="en-US" altLang="zh-CN" sz="3600" b="1">
                <a:latin typeface="Times New Roman" pitchFamily="18" charset="0"/>
              </a:rPr>
              <a:t>Jane _____ reading English.           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sz="3600" b="1">
                <a:latin typeface="Times New Roman" pitchFamily="18" charset="0"/>
              </a:rPr>
              <a:t>    A. is       B. am       C. are     D. be</a:t>
            </a:r>
          </a:p>
          <a:p>
            <a:pPr eaLnBrk="1" hangingPunct="1">
              <a:spcBef>
                <a:spcPct val="20000"/>
              </a:spcBef>
              <a:buFontTx/>
              <a:buAutoNum type="arabicPeriod" startAt="2"/>
            </a:pPr>
            <a:r>
              <a:rPr lang="en-US" altLang="zh-CN" sz="3600" b="1">
                <a:latin typeface="Times New Roman" pitchFamily="18" charset="0"/>
              </a:rPr>
              <a:t>Tom and Tim ____ playing basketball.  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sz="3600" b="1">
                <a:latin typeface="Times New Roman" pitchFamily="18" charset="0"/>
              </a:rPr>
              <a:t>    A. is       B.am       C.are      D.be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sz="3600" b="1">
                <a:latin typeface="Times New Roman" pitchFamily="18" charset="0"/>
              </a:rPr>
              <a:t>3. --What are you doing?                         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sz="3600" b="1">
                <a:latin typeface="Times New Roman" pitchFamily="18" charset="0"/>
              </a:rPr>
              <a:t>    -- I _____ watching TV.                          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sz="3600" b="1">
                <a:latin typeface="Times New Roman" pitchFamily="18" charset="0"/>
              </a:rPr>
              <a:t>   A. is     B. am      C. are     D. being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051050" y="1125538"/>
            <a:ext cx="91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924300" y="2492375"/>
            <a:ext cx="576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979613" y="4437063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484438" y="404813"/>
            <a:ext cx="3816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Ⅱ. </a:t>
            </a:r>
            <a:r>
              <a:rPr lang="zh-CN" altLang="en-US" sz="4400" b="1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单项选择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  <p:bldP spid="17412" grpId="0" autoUpdateAnimBg="0"/>
      <p:bldP spid="1741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79388" y="836613"/>
            <a:ext cx="8736012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4. Listen, Kate ______.                            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A. sings  B. singing C. is sing  D. is singing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5. Are you _____ your homework?      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A. do    B. to  do    C. doing   D. does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6. Tom _____ eating  dinner.             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A. don’t    B. doesn’t    C. isn’t    D. not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563938" y="836613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843213" y="2492375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908175" y="4076700"/>
            <a:ext cx="76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6" grpId="0" autoUpdateAnimBg="0"/>
      <p:bldP spid="1843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39750" y="765175"/>
            <a:ext cx="806450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7. That box is too heavy. Let me ________ you.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   A. help      B. to help C. helps</a:t>
            </a:r>
            <a:r>
              <a:rPr lang="zh-CN" altLang="en-US" sz="3000" b="1">
                <a:latin typeface="Times New Roman" pitchFamily="18" charset="0"/>
              </a:rPr>
              <a:t>　</a:t>
            </a:r>
            <a:r>
              <a:rPr lang="en-US" altLang="zh-CN" sz="3000" b="1">
                <a:latin typeface="Times New Roman" pitchFamily="18" charset="0"/>
              </a:rPr>
              <a:t>D. helping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8. They and the teacher ________. 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   A. swimming                           B. are singing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   C. is playing tennis                 D. swims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9. _________ your sisters doing? 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   A. What are                             B. What is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   C. Where is                              D. Where are</a:t>
            </a:r>
            <a:r>
              <a:rPr lang="en-US" altLang="zh-CN" sz="3000" b="1"/>
              <a:t>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300788" y="692150"/>
            <a:ext cx="647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859338" y="1989138"/>
            <a:ext cx="647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/>
              <a:t> 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619250" y="3933825"/>
            <a:ext cx="5048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  <p:bldP spid="194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b="1">
                <a:latin typeface="Times New Roman" pitchFamily="18" charset="0"/>
              </a:rPr>
              <a:t>10. </a:t>
            </a:r>
            <a:r>
              <a:rPr lang="en-US" altLang="zh-CN" sz="3000" b="1">
                <a:latin typeface="Times New Roman" pitchFamily="18" charset="0"/>
              </a:rPr>
              <a:t>Don’t turn on the TV. Grandma (    ) now (   ). </a:t>
            </a:r>
          </a:p>
          <a:p>
            <a:pPr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                                                         (2008</a:t>
            </a:r>
            <a:r>
              <a:rPr lang="zh-CN" altLang="en-US" sz="3000" b="1">
                <a:latin typeface="Times New Roman" pitchFamily="18" charset="0"/>
              </a:rPr>
              <a:t>北京</a:t>
            </a:r>
            <a:r>
              <a:rPr lang="en-US" altLang="zh-CN" sz="3000" b="1">
                <a:latin typeface="Times New Roman" pitchFamily="18" charset="0"/>
              </a:rPr>
              <a:t>24)</a:t>
            </a:r>
            <a:br>
              <a:rPr lang="en-US" altLang="zh-CN" sz="3000" b="1">
                <a:latin typeface="Times New Roman" pitchFamily="18" charset="0"/>
              </a:rPr>
            </a:br>
            <a:r>
              <a:rPr lang="en-US" altLang="zh-CN" sz="3000" b="1">
                <a:latin typeface="Times New Roman" pitchFamily="18" charset="0"/>
              </a:rPr>
              <a:t>  A. Is sleeping                B. will sleep    </a:t>
            </a:r>
          </a:p>
          <a:p>
            <a:pPr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      C. slept                          D. sleeps</a:t>
            </a:r>
            <a:r>
              <a:rPr lang="en-US" altLang="zh-CN"/>
              <a:t/>
            </a:r>
            <a:br>
              <a:rPr lang="en-US" altLang="zh-CN"/>
            </a:br>
            <a:endParaRPr lang="en-US" altLang="zh-CN"/>
          </a:p>
          <a:p>
            <a:pPr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11. He (    ) his bicycle  when it began to rain.</a:t>
            </a:r>
          </a:p>
          <a:p>
            <a:pPr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                                                      (2009</a:t>
            </a:r>
            <a:r>
              <a:rPr lang="zh-CN" altLang="en-US" sz="3000" b="1">
                <a:latin typeface="Times New Roman" pitchFamily="18" charset="0"/>
              </a:rPr>
              <a:t>天津</a:t>
            </a:r>
            <a:r>
              <a:rPr lang="en-US" altLang="zh-CN" sz="3000" b="1">
                <a:latin typeface="Times New Roman" pitchFamily="18" charset="0"/>
              </a:rPr>
              <a:t>39)</a:t>
            </a:r>
            <a:br>
              <a:rPr lang="en-US" altLang="zh-CN" sz="3000" b="1">
                <a:latin typeface="Times New Roman" pitchFamily="18" charset="0"/>
              </a:rPr>
            </a:br>
            <a:r>
              <a:rPr lang="en-US" altLang="zh-CN" sz="3000" b="1">
                <a:latin typeface="Times New Roman" pitchFamily="18" charset="0"/>
              </a:rPr>
              <a:t>A. Was riding                  B. is riding    </a:t>
            </a:r>
          </a:p>
          <a:p>
            <a:pPr>
              <a:buFontTx/>
              <a:buNone/>
            </a:pPr>
            <a:r>
              <a:rPr lang="en-US" altLang="zh-CN" sz="3000" b="1">
                <a:latin typeface="Times New Roman" pitchFamily="18" charset="0"/>
              </a:rPr>
              <a:t>   C. has ridden                  D. rides</a:t>
            </a:r>
            <a:r>
              <a:rPr lang="en-US" altLang="zh-CN"/>
              <a:t/>
            </a:r>
            <a:br>
              <a:rPr lang="en-US" altLang="zh-CN"/>
            </a:br>
            <a:endParaRPr lang="en-US" altLang="zh-CN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516688" y="620713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692275" y="3141663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utoUpdateAnimBg="0"/>
      <p:bldP spid="2048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125538"/>
            <a:ext cx="8229600" cy="4321175"/>
          </a:xfrm>
          <a:noFill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1. </a:t>
            </a:r>
            <a:r>
              <a:rPr lang="zh-CN" altLang="en-US" b="1">
                <a:latin typeface="Times New Roman" pitchFamily="18" charset="0"/>
              </a:rPr>
              <a:t>她现在不在学英语。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2. </a:t>
            </a:r>
            <a:r>
              <a:rPr lang="zh-CN" altLang="en-US" b="1">
                <a:latin typeface="Times New Roman" pitchFamily="18" charset="0"/>
              </a:rPr>
              <a:t>她们在干什么</a:t>
            </a:r>
            <a:r>
              <a:rPr lang="en-US" altLang="zh-CN" b="1">
                <a:latin typeface="Times New Roman" pitchFamily="18" charset="0"/>
              </a:rPr>
              <a:t>? </a:t>
            </a:r>
            <a:r>
              <a:rPr lang="zh-CN" altLang="en-US" b="1">
                <a:latin typeface="Times New Roman" pitchFamily="18" charset="0"/>
              </a:rPr>
              <a:t>正在打排球。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3. Lucy </a:t>
            </a:r>
            <a:r>
              <a:rPr lang="zh-CN" altLang="en-US" b="1">
                <a:latin typeface="Times New Roman" pitchFamily="18" charset="0"/>
              </a:rPr>
              <a:t>和</a:t>
            </a:r>
            <a:r>
              <a:rPr lang="en-US" altLang="zh-CN" b="1">
                <a:latin typeface="Times New Roman" pitchFamily="18" charset="0"/>
              </a:rPr>
              <a:t>Mary</a:t>
            </a:r>
            <a:r>
              <a:rPr lang="zh-CN" altLang="en-US" b="1">
                <a:latin typeface="Times New Roman" pitchFamily="18" charset="0"/>
              </a:rPr>
              <a:t>正在做作业。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042988" y="1773238"/>
            <a:ext cx="69135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She isn’t learning English now.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971550" y="3429000"/>
            <a:ext cx="5905500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--What are they doing?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--They are playing volleyball.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900113" y="5516563"/>
            <a:ext cx="770413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Lucy and Mary are doing their homework. 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195513" y="333375"/>
            <a:ext cx="49672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000099"/>
                </a:solidFill>
              </a:rPr>
              <a:t>Ⅲ. </a:t>
            </a:r>
            <a:r>
              <a:rPr lang="zh-CN" altLang="en-US" sz="4000" b="1">
                <a:solidFill>
                  <a:srgbClr val="000099"/>
                </a:solidFill>
              </a:rPr>
              <a:t>汉译英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8" grpId="0"/>
      <p:bldP spid="2150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008"/>
  <p:tag name="AS_OS" val="Microsoft Windows NT 5.1.2600 Service Pack 3"/>
  <p:tag name="AS_RELEASE_DATE" val="2013.02.28"/>
  <p:tag name="AS_VERSION" val="7.2.0.0"/>
  <p:tag name="AS_TITLE" val="Aspose.Slides for .NET 2.0"/>
</p:tagLst>
</file>

<file path=ppt/theme/theme1.xml><?xml version="1.0" encoding="utf-8"?>
<a:theme xmlns:a="http://schemas.openxmlformats.org/drawingml/2006/main" name="课件模板">
  <a:themeElements>
    <a:clrScheme name="课件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课件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课件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课件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课件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课件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课件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课件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</Template>
  <TotalTime>181</TotalTime>
  <Words>1065</Words>
  <Application>Microsoft Office PowerPoint</Application>
  <PresentationFormat>全屏显示(4:3)</PresentationFormat>
  <Paragraphs>207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Arial</vt:lpstr>
      <vt:lpstr>宋体</vt:lpstr>
      <vt:lpstr>Calibri</vt:lpstr>
      <vt:lpstr>Times New Roman</vt:lpstr>
      <vt:lpstr>黑体</vt:lpstr>
      <vt:lpstr>Comic Sans MS</vt:lpstr>
      <vt:lpstr>课件模板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8</cp:revision>
  <cp:lastPrinted>1601-01-01T00:00:00Z</cp:lastPrinted>
  <dcterms:created xsi:type="dcterms:W3CDTF">1601-01-01T00:00:00Z</dcterms:created>
  <dcterms:modified xsi:type="dcterms:W3CDTF">2015-08-12T02:13:33Z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